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264" r:id="rId3"/>
    <p:sldId id="268" r:id="rId4"/>
    <p:sldId id="267" r:id="rId5"/>
    <p:sldId id="269" r:id="rId6"/>
    <p:sldId id="265" r:id="rId7"/>
    <p:sldId id="291" r:id="rId8"/>
    <p:sldId id="272" r:id="rId9"/>
    <p:sldId id="315" r:id="rId10"/>
    <p:sldId id="273" r:id="rId11"/>
    <p:sldId id="274" r:id="rId12"/>
    <p:sldId id="275" r:id="rId13"/>
    <p:sldId id="276" r:id="rId14"/>
    <p:sldId id="277" r:id="rId15"/>
    <p:sldId id="292" r:id="rId16"/>
    <p:sldId id="278" r:id="rId17"/>
    <p:sldId id="279" r:id="rId18"/>
    <p:sldId id="280" r:id="rId19"/>
    <p:sldId id="281" r:id="rId20"/>
    <p:sldId id="293" r:id="rId21"/>
    <p:sldId id="283" r:id="rId22"/>
    <p:sldId id="282" r:id="rId23"/>
    <p:sldId id="284" r:id="rId24"/>
    <p:sldId id="294" r:id="rId25"/>
    <p:sldId id="285" r:id="rId26"/>
    <p:sldId id="286" r:id="rId27"/>
    <p:sldId id="295" r:id="rId28"/>
    <p:sldId id="287" r:id="rId29"/>
    <p:sldId id="289" r:id="rId30"/>
    <p:sldId id="296" r:id="rId31"/>
    <p:sldId id="288" r:id="rId32"/>
    <p:sldId id="290" r:id="rId33"/>
    <p:sldId id="297" r:id="rId34"/>
    <p:sldId id="298" r:id="rId35"/>
    <p:sldId id="299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6" r:id="rId50"/>
    <p:sldId id="314" r:id="rId51"/>
    <p:sldId id="262" r:id="rId52"/>
  </p:sldIdLst>
  <p:sldSz cx="12192000" cy="6858000"/>
  <p:notesSz cx="6858000" cy="9144000"/>
  <p:embeddedFontLst>
    <p:embeddedFont>
      <p:font typeface="Garamond" panose="02020404030301010803" pitchFamily="18" charset="0"/>
      <p:regular r:id="rId54"/>
      <p:bold r:id="rId55"/>
      <p:italic r:id="rId56"/>
      <p:boldItalic r:id="rId57"/>
    </p:embeddedFont>
    <p:embeddedFont>
      <p:font typeface="Lato Light" panose="020B0604020202020204" charset="0"/>
      <p:regular r:id="rId58"/>
      <p:bold r:id="rId59"/>
      <p:italic r:id="rId60"/>
      <p:boldItalic r:id="rId61"/>
    </p:embeddedFont>
    <p:embeddedFont>
      <p:font typeface="League Spartan" panose="020B0604020202020204" charset="0"/>
      <p:regular r:id="rId62"/>
      <p:bold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7" roundtripDataSignature="AMtx7miWbZ0Ufkg3WvM1mVkSuRtIji+2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0" autoAdjust="0"/>
    <p:restoredTop sz="95033" autoAdjust="0"/>
  </p:normalViewPr>
  <p:slideViewPr>
    <p:cSldViewPr snapToGrid="0">
      <p:cViewPr varScale="1">
        <p:scale>
          <a:sx n="83" d="100"/>
          <a:sy n="83" d="100"/>
        </p:scale>
        <p:origin x="85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font" Target="fonts/font10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1" name="Google Shape;21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Structural change refers 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to a dramatic shift in the way an industry or market functions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545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The change in a person's socio-economic situation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981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46" name="Google Shape;24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1.png"/><Relationship Id="rId7" Type="http://schemas.openxmlformats.org/officeDocument/2006/relationships/image" Target="../media/image6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11.png"/><Relationship Id="rId7" Type="http://schemas.openxmlformats.org/officeDocument/2006/relationships/image" Target="../media/image6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10" Type="http://schemas.openxmlformats.org/officeDocument/2006/relationships/image" Target="../media/image9.png"/><Relationship Id="rId4" Type="http://schemas.openxmlformats.org/officeDocument/2006/relationships/image" Target="../media/image12.png"/><Relationship Id="rId9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situtional Identity">
  <p:cSld name="Insitutional Identit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0"/>
            <a:ext cx="1220030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84801">
              <a:alpha val="580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9"/>
          <p:cNvSpPr/>
          <p:nvPr/>
        </p:nvSpPr>
        <p:spPr>
          <a:xfrm>
            <a:off x="178020" y="1204641"/>
            <a:ext cx="11887200" cy="47183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" name="Google Shape;1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551" y="1586478"/>
            <a:ext cx="8135353" cy="1879326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9"/>
          <p:cNvSpPr/>
          <p:nvPr/>
        </p:nvSpPr>
        <p:spPr>
          <a:xfrm>
            <a:off x="179757" y="1188720"/>
            <a:ext cx="11887200" cy="146304"/>
          </a:xfrm>
          <a:prstGeom prst="rect">
            <a:avLst/>
          </a:prstGeom>
          <a:solidFill>
            <a:srgbClr val="ECB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9"/>
          <p:cNvSpPr/>
          <p:nvPr/>
        </p:nvSpPr>
        <p:spPr>
          <a:xfrm>
            <a:off x="169577" y="5907023"/>
            <a:ext cx="11905754" cy="164479"/>
          </a:xfrm>
          <a:prstGeom prst="rect">
            <a:avLst/>
          </a:prstGeom>
          <a:solidFill>
            <a:srgbClr val="08480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" name="Google Shape;18;p9"/>
          <p:cNvPicPr preferRelativeResize="0"/>
          <p:nvPr/>
        </p:nvPicPr>
        <p:blipFill rotWithShape="1">
          <a:blip r:embed="rId4">
            <a:alphaModFix/>
          </a:blip>
          <a:srcRect l="22167" r="58194"/>
          <a:stretch/>
        </p:blipFill>
        <p:spPr>
          <a:xfrm>
            <a:off x="3730832" y="3987445"/>
            <a:ext cx="1481313" cy="1012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9"/>
          <p:cNvPicPr preferRelativeResize="0"/>
          <p:nvPr/>
        </p:nvPicPr>
        <p:blipFill rotWithShape="1">
          <a:blip r:embed="rId5">
            <a:alphaModFix/>
          </a:blip>
          <a:srcRect l="16496" r="20981"/>
          <a:stretch/>
        </p:blipFill>
        <p:spPr>
          <a:xfrm>
            <a:off x="2000157" y="4820998"/>
            <a:ext cx="8230001" cy="1146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9"/>
          <p:cNvPicPr preferRelativeResize="0"/>
          <p:nvPr/>
        </p:nvPicPr>
        <p:blipFill rotWithShape="1">
          <a:blip r:embed="rId5">
            <a:alphaModFix/>
          </a:blip>
          <a:srcRect r="83349"/>
          <a:stretch/>
        </p:blipFill>
        <p:spPr>
          <a:xfrm>
            <a:off x="1323507" y="3954002"/>
            <a:ext cx="2191745" cy="1146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94239" y="1561209"/>
            <a:ext cx="1941911" cy="18175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" name="Google Shape;22;p9"/>
          <p:cNvGrpSpPr/>
          <p:nvPr/>
        </p:nvGrpSpPr>
        <p:grpSpPr>
          <a:xfrm>
            <a:off x="5325096" y="3910580"/>
            <a:ext cx="2862850" cy="1146796"/>
            <a:chOff x="6544299" y="3910580"/>
            <a:chExt cx="2862850" cy="1146796"/>
          </a:xfrm>
        </p:grpSpPr>
        <p:pic>
          <p:nvPicPr>
            <p:cNvPr id="23" name="Google Shape;23;p9"/>
            <p:cNvPicPr preferRelativeResize="0"/>
            <p:nvPr/>
          </p:nvPicPr>
          <p:blipFill rotWithShape="1">
            <a:blip r:embed="rId5">
              <a:alphaModFix/>
            </a:blip>
            <a:srcRect l="78412"/>
            <a:stretch/>
          </p:blipFill>
          <p:spPr>
            <a:xfrm>
              <a:off x="6544299" y="3910580"/>
              <a:ext cx="2841376" cy="11467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" name="Google Shape;24;p9"/>
            <p:cNvGrpSpPr/>
            <p:nvPr/>
          </p:nvGrpSpPr>
          <p:grpSpPr>
            <a:xfrm>
              <a:off x="7681907" y="4302004"/>
              <a:ext cx="1725242" cy="577751"/>
              <a:chOff x="7681907" y="4302004"/>
              <a:chExt cx="1725242" cy="577751"/>
            </a:xfrm>
          </p:grpSpPr>
          <p:pic>
            <p:nvPicPr>
              <p:cNvPr id="25" name="Google Shape;25;p9"/>
              <p:cNvPicPr preferRelativeResize="0"/>
              <p:nvPr/>
            </p:nvPicPr>
            <p:blipFill rotWithShape="1">
              <a:blip r:embed="rId7">
                <a:alphaModFix/>
              </a:blip>
              <a:srcRect/>
              <a:stretch/>
            </p:blipFill>
            <p:spPr>
              <a:xfrm>
                <a:off x="7683644" y="4475202"/>
                <a:ext cx="1723505" cy="40455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6" name="Google Shape;26;p9"/>
              <p:cNvPicPr preferRelativeResize="0"/>
              <p:nvPr/>
            </p:nvPicPr>
            <p:blipFill rotWithShape="1">
              <a:blip r:embed="rId8">
                <a:alphaModFix/>
              </a:blip>
              <a:srcRect b="31993"/>
              <a:stretch/>
            </p:blipFill>
            <p:spPr>
              <a:xfrm>
                <a:off x="7681907" y="4302004"/>
                <a:ext cx="795251" cy="256273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7" name="Google Shape;27;p9"/>
          <p:cNvGrpSpPr/>
          <p:nvPr/>
        </p:nvGrpSpPr>
        <p:grpSpPr>
          <a:xfrm>
            <a:off x="8272594" y="4192674"/>
            <a:ext cx="2264961" cy="696636"/>
            <a:chOff x="0" y="0"/>
            <a:chExt cx="1342390" cy="497840"/>
          </a:xfrm>
        </p:grpSpPr>
        <p:pic>
          <p:nvPicPr>
            <p:cNvPr id="28" name="Google Shape;28;p9"/>
            <p:cNvPicPr preferRelativeResize="0"/>
            <p:nvPr/>
          </p:nvPicPr>
          <p:blipFill rotWithShape="1">
            <a:blip r:embed="rId9">
              <a:alphaModFix/>
            </a:blip>
            <a:srcRect t="1" b="25891"/>
            <a:stretch/>
          </p:blipFill>
          <p:spPr>
            <a:xfrm>
              <a:off x="161925" y="0"/>
              <a:ext cx="1032510" cy="19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29;p9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57150"/>
              <a:ext cx="1342390" cy="4406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" type="obj">
  <p:cSld name="OBJEC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0308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4B05"/>
              </a:buClr>
              <a:buSzPts val="4400"/>
              <a:buFont typeface="League Spartan"/>
              <a:buNone/>
              <a:defRPr>
                <a:solidFill>
                  <a:srgbClr val="0C4B05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030832" cy="39725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Garamond"/>
                <a:ea typeface="Garamond"/>
                <a:cs typeface="Garamond"/>
                <a:sym typeface="Garamond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Garamond"/>
                <a:ea typeface="Garamond"/>
                <a:cs typeface="Garamond"/>
                <a:sym typeface="Garamond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Garamond"/>
                <a:ea typeface="Garamond"/>
                <a:cs typeface="Garamond"/>
                <a:sym typeface="Garamond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Garamond"/>
                <a:ea typeface="Garamond"/>
                <a:cs typeface="Garamond"/>
                <a:sym typeface="Garamond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Garamond"/>
                <a:ea typeface="Garamond"/>
                <a:cs typeface="Garamond"/>
                <a:sym typeface="Garamond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8" name="Google Shape;118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0041" y="5835057"/>
            <a:ext cx="1984360" cy="111591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4"/>
          <p:cNvSpPr/>
          <p:nvPr/>
        </p:nvSpPr>
        <p:spPr>
          <a:xfrm>
            <a:off x="11636477" y="0"/>
            <a:ext cx="555523" cy="6858000"/>
          </a:xfrm>
          <a:prstGeom prst="rect">
            <a:avLst/>
          </a:prstGeom>
          <a:solidFill>
            <a:srgbClr val="0C4B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14"/>
          <p:cNvSpPr/>
          <p:nvPr/>
        </p:nvSpPr>
        <p:spPr>
          <a:xfrm flipH="1">
            <a:off x="11433256" y="0"/>
            <a:ext cx="226667" cy="6858000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1" name="Google Shape;121;p14"/>
          <p:cNvGrpSpPr/>
          <p:nvPr/>
        </p:nvGrpSpPr>
        <p:grpSpPr>
          <a:xfrm>
            <a:off x="2387171" y="6064268"/>
            <a:ext cx="7349354" cy="594483"/>
            <a:chOff x="2610251" y="5852244"/>
            <a:chExt cx="7349354" cy="594483"/>
          </a:xfrm>
        </p:grpSpPr>
        <p:pic>
          <p:nvPicPr>
            <p:cNvPr id="122" name="Google Shape;122;p14"/>
            <p:cNvPicPr preferRelativeResize="0"/>
            <p:nvPr/>
          </p:nvPicPr>
          <p:blipFill rotWithShape="1">
            <a:blip r:embed="rId3">
              <a:alphaModFix/>
            </a:blip>
            <a:srcRect l="22167" r="58194"/>
            <a:stretch/>
          </p:blipFill>
          <p:spPr>
            <a:xfrm>
              <a:off x="3682945" y="5893084"/>
              <a:ext cx="724991" cy="495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14"/>
            <p:cNvPicPr preferRelativeResize="0"/>
            <p:nvPr/>
          </p:nvPicPr>
          <p:blipFill rotWithShape="1">
            <a:blip r:embed="rId4">
              <a:alphaModFix/>
            </a:blip>
            <a:srcRect r="83349"/>
            <a:stretch/>
          </p:blipFill>
          <p:spPr>
            <a:xfrm>
              <a:off x="2610251" y="5877340"/>
              <a:ext cx="1072694" cy="56127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4" name="Google Shape;124;p14"/>
            <p:cNvGrpSpPr/>
            <p:nvPr/>
          </p:nvGrpSpPr>
          <p:grpSpPr>
            <a:xfrm>
              <a:off x="4479400" y="5852244"/>
              <a:ext cx="5480205" cy="594483"/>
              <a:chOff x="4479400" y="5852244"/>
              <a:chExt cx="5480205" cy="594483"/>
            </a:xfrm>
          </p:grpSpPr>
          <p:pic>
            <p:nvPicPr>
              <p:cNvPr id="125" name="Google Shape;125;p14"/>
              <p:cNvPicPr preferRelativeResize="0"/>
              <p:nvPr/>
            </p:nvPicPr>
            <p:blipFill rotWithShape="1">
              <a:blip r:embed="rId5">
                <a:alphaModFix/>
              </a:blip>
              <a:srcRect l="16494" r="21568"/>
              <a:stretch/>
            </p:blipFill>
            <p:spPr>
              <a:xfrm>
                <a:off x="4479400" y="5879438"/>
                <a:ext cx="3990166" cy="56127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26" name="Google Shape;126;p14"/>
              <p:cNvGrpSpPr/>
              <p:nvPr/>
            </p:nvGrpSpPr>
            <p:grpSpPr>
              <a:xfrm>
                <a:off x="8475545" y="5852244"/>
                <a:ext cx="1484060" cy="594483"/>
                <a:chOff x="6544299" y="3910580"/>
                <a:chExt cx="2862850" cy="1146796"/>
              </a:xfrm>
            </p:grpSpPr>
            <p:pic>
              <p:nvPicPr>
                <p:cNvPr id="127" name="Google Shape;127;p14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78412"/>
                <a:stretch/>
              </p:blipFill>
              <p:spPr>
                <a:xfrm>
                  <a:off x="6544299" y="3910580"/>
                  <a:ext cx="2841376" cy="11467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28" name="Google Shape;128;p14"/>
                <p:cNvGrpSpPr/>
                <p:nvPr/>
              </p:nvGrpSpPr>
              <p:grpSpPr>
                <a:xfrm>
                  <a:off x="7681907" y="4302004"/>
                  <a:ext cx="1725242" cy="577751"/>
                  <a:chOff x="7681907" y="4302004"/>
                  <a:chExt cx="1725242" cy="577751"/>
                </a:xfrm>
              </p:grpSpPr>
              <p:pic>
                <p:nvPicPr>
                  <p:cNvPr id="129" name="Google Shape;129;p14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/>
                  <a:stretch/>
                </p:blipFill>
                <p:spPr>
                  <a:xfrm>
                    <a:off x="7683644" y="4475202"/>
                    <a:ext cx="1723505" cy="40455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30" name="Google Shape;130;p14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31993"/>
                  <a:stretch/>
                </p:blipFill>
                <p:spPr>
                  <a:xfrm>
                    <a:off x="7681907" y="4302004"/>
                    <a:ext cx="795251" cy="2562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</p:grpSp>
      <p:grpSp>
        <p:nvGrpSpPr>
          <p:cNvPr id="131" name="Google Shape;131;p14"/>
          <p:cNvGrpSpPr/>
          <p:nvPr/>
        </p:nvGrpSpPr>
        <p:grpSpPr>
          <a:xfrm>
            <a:off x="9754524" y="6243380"/>
            <a:ext cx="1207770" cy="371475"/>
            <a:chOff x="0" y="0"/>
            <a:chExt cx="1342390" cy="497840"/>
          </a:xfrm>
        </p:grpSpPr>
        <p:pic>
          <p:nvPicPr>
            <p:cNvPr id="132" name="Google Shape;132;p14"/>
            <p:cNvPicPr preferRelativeResize="0"/>
            <p:nvPr/>
          </p:nvPicPr>
          <p:blipFill rotWithShape="1">
            <a:blip r:embed="rId9">
              <a:alphaModFix/>
            </a:blip>
            <a:srcRect t="1" b="25891"/>
            <a:stretch/>
          </p:blipFill>
          <p:spPr>
            <a:xfrm>
              <a:off x="161925" y="0"/>
              <a:ext cx="1032510" cy="19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14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57150"/>
              <a:ext cx="1342390" cy="4406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Info" type="blank">
  <p:cSld name="BLANK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1016"/>
            <a:ext cx="12193586" cy="6846984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/>
          <p:nvPr/>
        </p:nvSpPr>
        <p:spPr>
          <a:xfrm>
            <a:off x="4758" y="0"/>
            <a:ext cx="12188823" cy="6858000"/>
          </a:xfrm>
          <a:prstGeom prst="rect">
            <a:avLst/>
          </a:prstGeom>
          <a:solidFill>
            <a:srgbClr val="0C4B05">
              <a:alpha val="85098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Google Shape;137;p15"/>
          <p:cNvSpPr/>
          <p:nvPr/>
        </p:nvSpPr>
        <p:spPr>
          <a:xfrm>
            <a:off x="7120568" y="5156474"/>
            <a:ext cx="126686" cy="235274"/>
          </a:xfrm>
          <a:custGeom>
            <a:avLst/>
            <a:gdLst/>
            <a:ahLst/>
            <a:cxnLst/>
            <a:rect l="l" t="t" r="r" b="b"/>
            <a:pathLst>
              <a:path w="249" h="453" extrusionOk="0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34275" tIns="17125" rIns="34275" bIns="171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8" name="Google Shape;138;p15"/>
          <p:cNvSpPr txBox="1"/>
          <p:nvPr/>
        </p:nvSpPr>
        <p:spPr>
          <a:xfrm>
            <a:off x="6982905" y="2245693"/>
            <a:ext cx="2825453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Send us a message or visit 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5"/>
          <p:cNvSpPr txBox="1"/>
          <p:nvPr/>
        </p:nvSpPr>
        <p:spPr>
          <a:xfrm>
            <a:off x="6982905" y="3038221"/>
            <a:ext cx="3566842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City of Batac, Ilocos Norte, Philippines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B800"/>
                </a:solidFill>
                <a:latin typeface="Lato Light"/>
                <a:ea typeface="Lato Light"/>
                <a:cs typeface="Lato Light"/>
                <a:sym typeface="Lato Light"/>
              </a:rPr>
              <a:t>(63) 77-600-0459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rgbClr val="FFB800"/>
                </a:solidFill>
                <a:latin typeface="Lato Light"/>
                <a:ea typeface="Lato Light"/>
                <a:cs typeface="Lato Light"/>
                <a:sym typeface="Lato Light"/>
              </a:rPr>
              <a:t>op@mmsu.edu.ph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B8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0" name="Google Shape;140;p15"/>
          <p:cNvSpPr txBox="1"/>
          <p:nvPr/>
        </p:nvSpPr>
        <p:spPr>
          <a:xfrm>
            <a:off x="6982905" y="1206944"/>
            <a:ext cx="231008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C000"/>
                </a:solidFill>
                <a:latin typeface="Lato Light"/>
                <a:ea typeface="Lato Light"/>
                <a:cs typeface="Lato Light"/>
                <a:sym typeface="Lato Light"/>
              </a:rPr>
              <a:t>Get in Touch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rgbClr val="FFC000"/>
                </a:solidFill>
                <a:latin typeface="Lato Light"/>
                <a:ea typeface="Lato Light"/>
                <a:cs typeface="Lato Light"/>
                <a:sym typeface="Lato Light"/>
              </a:rPr>
              <a:t>With Us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1" name="Google Shape;141;p15"/>
          <p:cNvCxnSpPr/>
          <p:nvPr/>
        </p:nvCxnSpPr>
        <p:spPr>
          <a:xfrm>
            <a:off x="6438529" y="1281703"/>
            <a:ext cx="0" cy="4573974"/>
          </a:xfrm>
          <a:prstGeom prst="straightConnector1">
            <a:avLst/>
          </a:prstGeom>
          <a:noFill/>
          <a:ln w="9525" cap="flat" cmpd="sng">
            <a:solidFill>
              <a:srgbClr val="FFFF00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2" name="Google Shape;142;p15"/>
          <p:cNvSpPr txBox="1"/>
          <p:nvPr/>
        </p:nvSpPr>
        <p:spPr>
          <a:xfrm>
            <a:off x="7315421" y="5086134"/>
            <a:ext cx="391955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facebook.com/MMSUofficial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www.mmsu.edu.ph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3068" y="1255634"/>
            <a:ext cx="4256540" cy="424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5" descr="White and gray globe logo, Computer Icons Internet World Wide Web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29299" y="5402764"/>
            <a:ext cx="340717" cy="34071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 txBox="1"/>
          <p:nvPr/>
        </p:nvSpPr>
        <p:spPr>
          <a:xfrm>
            <a:off x="7109179" y="4572862"/>
            <a:ext cx="28254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Follow us for updates</a:t>
            </a:r>
            <a:endParaRPr sz="20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Photo">
  <p:cSld name="Full Photo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/>
          <p:nvPr/>
        </p:nvSpPr>
        <p:spPr>
          <a:xfrm>
            <a:off x="11636477" y="0"/>
            <a:ext cx="555523" cy="6858000"/>
          </a:xfrm>
          <a:prstGeom prst="rect">
            <a:avLst/>
          </a:prstGeom>
          <a:solidFill>
            <a:srgbClr val="0C4B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6"/>
          <p:cNvSpPr/>
          <p:nvPr/>
        </p:nvSpPr>
        <p:spPr>
          <a:xfrm flipH="1">
            <a:off x="11433256" y="0"/>
            <a:ext cx="226667" cy="6858000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6"/>
          <p:cNvSpPr>
            <a:spLocks noGrp="1"/>
          </p:cNvSpPr>
          <p:nvPr>
            <p:ph type="pic" idx="2"/>
          </p:nvPr>
        </p:nvSpPr>
        <p:spPr>
          <a:xfrm>
            <a:off x="0" y="0"/>
            <a:ext cx="11433175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150" name="Google Shape;15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0041" y="5814275"/>
            <a:ext cx="1984360" cy="11159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" name="Google Shape;151;p16"/>
          <p:cNvGrpSpPr/>
          <p:nvPr/>
        </p:nvGrpSpPr>
        <p:grpSpPr>
          <a:xfrm>
            <a:off x="2387171" y="6064268"/>
            <a:ext cx="7349354" cy="594483"/>
            <a:chOff x="2610251" y="5852244"/>
            <a:chExt cx="7349354" cy="594483"/>
          </a:xfrm>
        </p:grpSpPr>
        <p:pic>
          <p:nvPicPr>
            <p:cNvPr id="152" name="Google Shape;152;p16"/>
            <p:cNvPicPr preferRelativeResize="0"/>
            <p:nvPr/>
          </p:nvPicPr>
          <p:blipFill rotWithShape="1">
            <a:blip r:embed="rId3">
              <a:alphaModFix/>
            </a:blip>
            <a:srcRect l="22167" r="58194"/>
            <a:stretch/>
          </p:blipFill>
          <p:spPr>
            <a:xfrm>
              <a:off x="3682945" y="5893084"/>
              <a:ext cx="724991" cy="495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16"/>
            <p:cNvPicPr preferRelativeResize="0"/>
            <p:nvPr/>
          </p:nvPicPr>
          <p:blipFill rotWithShape="1">
            <a:blip r:embed="rId4">
              <a:alphaModFix/>
            </a:blip>
            <a:srcRect r="83349"/>
            <a:stretch/>
          </p:blipFill>
          <p:spPr>
            <a:xfrm>
              <a:off x="2610251" y="5877340"/>
              <a:ext cx="1072694" cy="56127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4" name="Google Shape;154;p16"/>
            <p:cNvGrpSpPr/>
            <p:nvPr/>
          </p:nvGrpSpPr>
          <p:grpSpPr>
            <a:xfrm>
              <a:off x="4479400" y="5852244"/>
              <a:ext cx="5480205" cy="594483"/>
              <a:chOff x="4479400" y="5852244"/>
              <a:chExt cx="5480205" cy="594483"/>
            </a:xfrm>
          </p:grpSpPr>
          <p:pic>
            <p:nvPicPr>
              <p:cNvPr id="155" name="Google Shape;155;p16"/>
              <p:cNvPicPr preferRelativeResize="0"/>
              <p:nvPr/>
            </p:nvPicPr>
            <p:blipFill rotWithShape="1">
              <a:blip r:embed="rId5">
                <a:alphaModFix/>
              </a:blip>
              <a:srcRect l="16494" r="21568"/>
              <a:stretch/>
            </p:blipFill>
            <p:spPr>
              <a:xfrm>
                <a:off x="4479400" y="5879438"/>
                <a:ext cx="3990166" cy="56127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56" name="Google Shape;156;p16"/>
              <p:cNvGrpSpPr/>
              <p:nvPr/>
            </p:nvGrpSpPr>
            <p:grpSpPr>
              <a:xfrm>
                <a:off x="8475545" y="5852244"/>
                <a:ext cx="1484060" cy="594483"/>
                <a:chOff x="6544299" y="3910580"/>
                <a:chExt cx="2862850" cy="1146796"/>
              </a:xfrm>
            </p:grpSpPr>
            <p:pic>
              <p:nvPicPr>
                <p:cNvPr id="157" name="Google Shape;157;p16"/>
                <p:cNvPicPr preferRelativeResize="0"/>
                <p:nvPr/>
              </p:nvPicPr>
              <p:blipFill rotWithShape="1">
                <a:blip r:embed="rId6">
                  <a:alphaModFix/>
                </a:blip>
                <a:srcRect l="78412"/>
                <a:stretch/>
              </p:blipFill>
              <p:spPr>
                <a:xfrm>
                  <a:off x="6544299" y="3910580"/>
                  <a:ext cx="2841376" cy="1146796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158" name="Google Shape;158;p16"/>
                <p:cNvGrpSpPr/>
                <p:nvPr/>
              </p:nvGrpSpPr>
              <p:grpSpPr>
                <a:xfrm>
                  <a:off x="7681907" y="4302004"/>
                  <a:ext cx="1725242" cy="577751"/>
                  <a:chOff x="7681907" y="4302004"/>
                  <a:chExt cx="1725242" cy="577751"/>
                </a:xfrm>
              </p:grpSpPr>
              <p:pic>
                <p:nvPicPr>
                  <p:cNvPr id="159" name="Google Shape;159;p16"/>
                  <p:cNvPicPr preferRelativeResize="0"/>
                  <p:nvPr/>
                </p:nvPicPr>
                <p:blipFill rotWithShape="1">
                  <a:blip r:embed="rId7">
                    <a:alphaModFix/>
                  </a:blip>
                  <a:srcRect/>
                  <a:stretch/>
                </p:blipFill>
                <p:spPr>
                  <a:xfrm>
                    <a:off x="7683644" y="4475202"/>
                    <a:ext cx="1723505" cy="40455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pic>
                <p:nvPicPr>
                  <p:cNvPr id="160" name="Google Shape;160;p16"/>
                  <p:cNvPicPr preferRelativeResize="0"/>
                  <p:nvPr/>
                </p:nvPicPr>
                <p:blipFill rotWithShape="1">
                  <a:blip r:embed="rId8">
                    <a:alphaModFix/>
                  </a:blip>
                  <a:srcRect b="31993"/>
                  <a:stretch/>
                </p:blipFill>
                <p:spPr>
                  <a:xfrm>
                    <a:off x="7681907" y="4302004"/>
                    <a:ext cx="795251" cy="2562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</p:grpSp>
      <p:grpSp>
        <p:nvGrpSpPr>
          <p:cNvPr id="161" name="Google Shape;161;p16"/>
          <p:cNvGrpSpPr/>
          <p:nvPr/>
        </p:nvGrpSpPr>
        <p:grpSpPr>
          <a:xfrm>
            <a:off x="9754524" y="6243380"/>
            <a:ext cx="1207770" cy="371475"/>
            <a:chOff x="0" y="0"/>
            <a:chExt cx="1342390" cy="497840"/>
          </a:xfrm>
        </p:grpSpPr>
        <p:pic>
          <p:nvPicPr>
            <p:cNvPr id="162" name="Google Shape;162;p16"/>
            <p:cNvPicPr preferRelativeResize="0"/>
            <p:nvPr/>
          </p:nvPicPr>
          <p:blipFill rotWithShape="1">
            <a:blip r:embed="rId9">
              <a:alphaModFix/>
            </a:blip>
            <a:srcRect t="1" b="25891"/>
            <a:stretch/>
          </p:blipFill>
          <p:spPr>
            <a:xfrm>
              <a:off x="161925" y="0"/>
              <a:ext cx="1032510" cy="19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16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57150"/>
              <a:ext cx="1342390" cy="4406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with caption">
  <p:cSld name="Photo with caption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/>
          <p:nvPr/>
        </p:nvSpPr>
        <p:spPr>
          <a:xfrm>
            <a:off x="11636477" y="0"/>
            <a:ext cx="555523" cy="6858000"/>
          </a:xfrm>
          <a:prstGeom prst="rect">
            <a:avLst/>
          </a:prstGeom>
          <a:solidFill>
            <a:srgbClr val="0C4B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7"/>
          <p:cNvSpPr/>
          <p:nvPr/>
        </p:nvSpPr>
        <p:spPr>
          <a:xfrm flipH="1">
            <a:off x="11433256" y="0"/>
            <a:ext cx="226667" cy="6858000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7"/>
          <p:cNvSpPr>
            <a:spLocks noGrp="1"/>
          </p:cNvSpPr>
          <p:nvPr>
            <p:ph type="pic" idx="2"/>
          </p:nvPr>
        </p:nvSpPr>
        <p:spPr>
          <a:xfrm>
            <a:off x="718758" y="927457"/>
            <a:ext cx="4606032" cy="3821723"/>
          </a:xfrm>
          <a:prstGeom prst="snip2DiagRect">
            <a:avLst>
              <a:gd name="adj1" fmla="val 1734"/>
              <a:gd name="adj2" fmla="val 16667"/>
            </a:avLst>
          </a:prstGeom>
          <a:noFill/>
          <a:ln w="12700" cap="flat" cmpd="sng">
            <a:solidFill>
              <a:srgbClr val="FFB800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168" name="Google Shape;168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0041" y="5814275"/>
            <a:ext cx="1984360" cy="111591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7"/>
          <p:cNvSpPr txBox="1">
            <a:spLocks noGrp="1"/>
          </p:cNvSpPr>
          <p:nvPr>
            <p:ph type="body" idx="1"/>
          </p:nvPr>
        </p:nvSpPr>
        <p:spPr>
          <a:xfrm>
            <a:off x="549275" y="4970463"/>
            <a:ext cx="5065713" cy="84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latin typeface="Garamond"/>
                <a:ea typeface="Garamond"/>
                <a:cs typeface="Garamond"/>
                <a:sym typeface="Garamon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body" idx="3"/>
          </p:nvPr>
        </p:nvSpPr>
        <p:spPr>
          <a:xfrm>
            <a:off x="5990880" y="4970463"/>
            <a:ext cx="5065713" cy="844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  <a:defRPr sz="2200">
                <a:latin typeface="Garamond"/>
                <a:ea typeface="Garamond"/>
                <a:cs typeface="Garamond"/>
                <a:sym typeface="Garamond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1" name="Google Shape;171;p17"/>
          <p:cNvSpPr>
            <a:spLocks noGrp="1"/>
          </p:cNvSpPr>
          <p:nvPr>
            <p:ph type="pic" idx="4"/>
          </p:nvPr>
        </p:nvSpPr>
        <p:spPr>
          <a:xfrm>
            <a:off x="6141064" y="927456"/>
            <a:ext cx="4606032" cy="3821723"/>
          </a:xfrm>
          <a:prstGeom prst="snip2DiagRect">
            <a:avLst>
              <a:gd name="adj1" fmla="val 1734"/>
              <a:gd name="adj2" fmla="val 16667"/>
            </a:avLst>
          </a:prstGeom>
          <a:noFill/>
          <a:ln w="12700" cap="flat" cmpd="sng">
            <a:solidFill>
              <a:srgbClr val="FFB8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7"/>
          <p:cNvSpPr txBox="1"/>
          <p:nvPr/>
        </p:nvSpPr>
        <p:spPr>
          <a:xfrm>
            <a:off x="671866" y="274132"/>
            <a:ext cx="4606032" cy="51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Title</a:t>
            </a:r>
            <a:endParaRPr sz="2800" b="0" i="0" u="none" strike="noStrike" cap="none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6094172" y="274132"/>
            <a:ext cx="4606032" cy="51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eague Spartan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Title</a:t>
            </a:r>
            <a:endParaRPr sz="2800" b="0" i="0" u="none" strike="noStrike" cap="none">
              <a:solidFill>
                <a:schemeClr val="dk1"/>
              </a:solidFill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grpSp>
        <p:nvGrpSpPr>
          <p:cNvPr id="174" name="Google Shape;174;p17"/>
          <p:cNvGrpSpPr/>
          <p:nvPr/>
        </p:nvGrpSpPr>
        <p:grpSpPr>
          <a:xfrm>
            <a:off x="2343117" y="6090546"/>
            <a:ext cx="7234691" cy="563368"/>
            <a:chOff x="1231042" y="2190223"/>
            <a:chExt cx="10246582" cy="797905"/>
          </a:xfrm>
        </p:grpSpPr>
        <p:pic>
          <p:nvPicPr>
            <p:cNvPr id="175" name="Google Shape;175;p17"/>
            <p:cNvPicPr preferRelativeResize="0"/>
            <p:nvPr/>
          </p:nvPicPr>
          <p:blipFill rotWithShape="1">
            <a:blip r:embed="rId3">
              <a:alphaModFix/>
            </a:blip>
            <a:srcRect l="22167" r="58194"/>
            <a:stretch/>
          </p:blipFill>
          <p:spPr>
            <a:xfrm>
              <a:off x="2750312" y="2212521"/>
              <a:ext cx="1026814" cy="701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" name="Google Shape;176;p17"/>
            <p:cNvPicPr preferRelativeResize="0"/>
            <p:nvPr/>
          </p:nvPicPr>
          <p:blipFill rotWithShape="1">
            <a:blip r:embed="rId4">
              <a:alphaModFix/>
            </a:blip>
            <a:srcRect l="16495" r="219"/>
            <a:stretch/>
          </p:blipFill>
          <p:spPr>
            <a:xfrm>
              <a:off x="3878339" y="2193194"/>
              <a:ext cx="7599285" cy="794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17"/>
            <p:cNvPicPr preferRelativeResize="0"/>
            <p:nvPr/>
          </p:nvPicPr>
          <p:blipFill rotWithShape="1">
            <a:blip r:embed="rId5">
              <a:alphaModFix/>
            </a:blip>
            <a:srcRect r="83349"/>
            <a:stretch/>
          </p:blipFill>
          <p:spPr>
            <a:xfrm>
              <a:off x="1231042" y="2190223"/>
              <a:ext cx="1519270" cy="7949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" name="Google Shape;178;p17"/>
          <p:cNvGrpSpPr/>
          <p:nvPr/>
        </p:nvGrpSpPr>
        <p:grpSpPr>
          <a:xfrm>
            <a:off x="9632602" y="6243380"/>
            <a:ext cx="1207770" cy="371475"/>
            <a:chOff x="0" y="0"/>
            <a:chExt cx="1342390" cy="497840"/>
          </a:xfrm>
        </p:grpSpPr>
        <p:pic>
          <p:nvPicPr>
            <p:cNvPr id="179" name="Google Shape;179;p17"/>
            <p:cNvPicPr preferRelativeResize="0"/>
            <p:nvPr/>
          </p:nvPicPr>
          <p:blipFill rotWithShape="1">
            <a:blip r:embed="rId6">
              <a:alphaModFix/>
            </a:blip>
            <a:srcRect t="1" b="25891"/>
            <a:stretch/>
          </p:blipFill>
          <p:spPr>
            <a:xfrm>
              <a:off x="161925" y="0"/>
              <a:ext cx="1032510" cy="19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180;p1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57150"/>
              <a:ext cx="1342390" cy="4406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4B05"/>
              </a:buClr>
              <a:buSzPts val="3200"/>
              <a:buFont typeface="League Spartan"/>
              <a:buNone/>
              <a:defRPr sz="3200">
                <a:solidFill>
                  <a:srgbClr val="0C4B05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592275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>
                <a:latin typeface="Garamond"/>
                <a:ea typeface="Garamond"/>
                <a:cs typeface="Garamond"/>
                <a:sym typeface="Garamond"/>
              </a:defRPr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>
                <a:latin typeface="Garamond"/>
                <a:ea typeface="Garamond"/>
                <a:cs typeface="Garamond"/>
                <a:sym typeface="Garamond"/>
              </a:defRPr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>
                <a:latin typeface="Garamond"/>
                <a:ea typeface="Garamond"/>
                <a:cs typeface="Garamond"/>
                <a:sym typeface="Garamond"/>
              </a:defRPr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Garamond"/>
                <a:ea typeface="Garamond"/>
                <a:cs typeface="Garamond"/>
                <a:sym typeface="Garamond"/>
              </a:defRPr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>
                <a:latin typeface="Garamond"/>
                <a:ea typeface="Garamond"/>
                <a:cs typeface="Garamond"/>
                <a:sym typeface="Garamond"/>
              </a:defRPr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84" name="Google Shape;184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aramond"/>
                <a:ea typeface="Garamond"/>
                <a:cs typeface="Garamond"/>
                <a:sym typeface="Garamon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85" name="Google Shape;185;p18"/>
          <p:cNvSpPr/>
          <p:nvPr/>
        </p:nvSpPr>
        <p:spPr>
          <a:xfrm>
            <a:off x="11636477" y="0"/>
            <a:ext cx="555523" cy="6858000"/>
          </a:xfrm>
          <a:prstGeom prst="rect">
            <a:avLst/>
          </a:prstGeom>
          <a:solidFill>
            <a:srgbClr val="0C4B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8"/>
          <p:cNvSpPr/>
          <p:nvPr/>
        </p:nvSpPr>
        <p:spPr>
          <a:xfrm flipH="1">
            <a:off x="11433256" y="0"/>
            <a:ext cx="226667" cy="6858000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0041" y="5814275"/>
            <a:ext cx="1984360" cy="11159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8" name="Google Shape;188;p18"/>
          <p:cNvGrpSpPr/>
          <p:nvPr/>
        </p:nvGrpSpPr>
        <p:grpSpPr>
          <a:xfrm>
            <a:off x="2343117" y="6090546"/>
            <a:ext cx="7234691" cy="563368"/>
            <a:chOff x="1231042" y="2190223"/>
            <a:chExt cx="10246582" cy="797905"/>
          </a:xfrm>
        </p:grpSpPr>
        <p:pic>
          <p:nvPicPr>
            <p:cNvPr id="189" name="Google Shape;189;p18"/>
            <p:cNvPicPr preferRelativeResize="0"/>
            <p:nvPr/>
          </p:nvPicPr>
          <p:blipFill rotWithShape="1">
            <a:blip r:embed="rId3">
              <a:alphaModFix/>
            </a:blip>
            <a:srcRect l="22167" r="58194"/>
            <a:stretch/>
          </p:blipFill>
          <p:spPr>
            <a:xfrm>
              <a:off x="2750312" y="2212521"/>
              <a:ext cx="1026814" cy="701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18"/>
            <p:cNvPicPr preferRelativeResize="0"/>
            <p:nvPr/>
          </p:nvPicPr>
          <p:blipFill rotWithShape="1">
            <a:blip r:embed="rId4">
              <a:alphaModFix/>
            </a:blip>
            <a:srcRect l="16495" r="219"/>
            <a:stretch/>
          </p:blipFill>
          <p:spPr>
            <a:xfrm>
              <a:off x="3878339" y="2193194"/>
              <a:ext cx="7599285" cy="794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18"/>
            <p:cNvPicPr preferRelativeResize="0"/>
            <p:nvPr/>
          </p:nvPicPr>
          <p:blipFill rotWithShape="1">
            <a:blip r:embed="rId5">
              <a:alphaModFix/>
            </a:blip>
            <a:srcRect r="83349"/>
            <a:stretch/>
          </p:blipFill>
          <p:spPr>
            <a:xfrm>
              <a:off x="1231042" y="2190223"/>
              <a:ext cx="1519270" cy="7949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2" name="Google Shape;192;p18"/>
          <p:cNvGrpSpPr/>
          <p:nvPr/>
        </p:nvGrpSpPr>
        <p:grpSpPr>
          <a:xfrm>
            <a:off x="9580350" y="6243380"/>
            <a:ext cx="1207770" cy="371475"/>
            <a:chOff x="0" y="0"/>
            <a:chExt cx="1342390" cy="497840"/>
          </a:xfrm>
        </p:grpSpPr>
        <p:pic>
          <p:nvPicPr>
            <p:cNvPr id="193" name="Google Shape;193;p18"/>
            <p:cNvPicPr preferRelativeResize="0"/>
            <p:nvPr/>
          </p:nvPicPr>
          <p:blipFill rotWithShape="1">
            <a:blip r:embed="rId6">
              <a:alphaModFix/>
            </a:blip>
            <a:srcRect t="1" b="25891"/>
            <a:stretch/>
          </p:blipFill>
          <p:spPr>
            <a:xfrm>
              <a:off x="161925" y="0"/>
              <a:ext cx="1032510" cy="19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" name="Google Shape;194;p18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57150"/>
              <a:ext cx="1342390" cy="4406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4B05"/>
              </a:buClr>
              <a:buSzPts val="3200"/>
              <a:buFont typeface="League Spartan"/>
              <a:buNone/>
              <a:defRPr sz="3200">
                <a:solidFill>
                  <a:srgbClr val="0C4B05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Garamond"/>
                <a:ea typeface="Garamond"/>
                <a:cs typeface="Garamond"/>
                <a:sym typeface="Garamon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98" name="Google Shape;198;p19"/>
          <p:cNvSpPr/>
          <p:nvPr/>
        </p:nvSpPr>
        <p:spPr>
          <a:xfrm>
            <a:off x="11636477" y="0"/>
            <a:ext cx="555523" cy="6858000"/>
          </a:xfrm>
          <a:prstGeom prst="rect">
            <a:avLst/>
          </a:prstGeom>
          <a:solidFill>
            <a:srgbClr val="0C4B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9"/>
          <p:cNvSpPr/>
          <p:nvPr/>
        </p:nvSpPr>
        <p:spPr>
          <a:xfrm flipH="1">
            <a:off x="11433256" y="0"/>
            <a:ext cx="226667" cy="6858000"/>
          </a:xfrm>
          <a:prstGeom prst="rect">
            <a:avLst/>
          </a:prstGeom>
          <a:solidFill>
            <a:srgbClr val="FFB8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0041" y="5814275"/>
            <a:ext cx="1984360" cy="111591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9"/>
          <p:cNvSpPr>
            <a:spLocks noGrp="1"/>
          </p:cNvSpPr>
          <p:nvPr>
            <p:ph type="pic" idx="2"/>
          </p:nvPr>
        </p:nvSpPr>
        <p:spPr>
          <a:xfrm>
            <a:off x="5204481" y="457200"/>
            <a:ext cx="5884265" cy="5357075"/>
          </a:xfrm>
          <a:prstGeom prst="snip2DiagRect">
            <a:avLst>
              <a:gd name="adj1" fmla="val 1734"/>
              <a:gd name="adj2" fmla="val 8351"/>
            </a:avLst>
          </a:prstGeom>
          <a:noFill/>
          <a:ln w="12700" cap="flat" cmpd="sng">
            <a:solidFill>
              <a:srgbClr val="FFB800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202" name="Google Shape;202;p19"/>
          <p:cNvGrpSpPr/>
          <p:nvPr/>
        </p:nvGrpSpPr>
        <p:grpSpPr>
          <a:xfrm>
            <a:off x="2343117" y="6090546"/>
            <a:ext cx="7234691" cy="563368"/>
            <a:chOff x="1231042" y="2190223"/>
            <a:chExt cx="10246582" cy="797905"/>
          </a:xfrm>
        </p:grpSpPr>
        <p:pic>
          <p:nvPicPr>
            <p:cNvPr id="203" name="Google Shape;203;p19"/>
            <p:cNvPicPr preferRelativeResize="0"/>
            <p:nvPr/>
          </p:nvPicPr>
          <p:blipFill rotWithShape="1">
            <a:blip r:embed="rId3">
              <a:alphaModFix/>
            </a:blip>
            <a:srcRect l="22167" r="58194"/>
            <a:stretch/>
          </p:blipFill>
          <p:spPr>
            <a:xfrm>
              <a:off x="2750312" y="2212521"/>
              <a:ext cx="1026814" cy="701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" name="Google Shape;204;p19"/>
            <p:cNvPicPr preferRelativeResize="0"/>
            <p:nvPr/>
          </p:nvPicPr>
          <p:blipFill rotWithShape="1">
            <a:blip r:embed="rId4">
              <a:alphaModFix/>
            </a:blip>
            <a:srcRect l="16495" r="219"/>
            <a:stretch/>
          </p:blipFill>
          <p:spPr>
            <a:xfrm>
              <a:off x="3878339" y="2193194"/>
              <a:ext cx="7599285" cy="7949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19"/>
            <p:cNvPicPr preferRelativeResize="0"/>
            <p:nvPr/>
          </p:nvPicPr>
          <p:blipFill rotWithShape="1">
            <a:blip r:embed="rId5">
              <a:alphaModFix/>
            </a:blip>
            <a:srcRect r="83349"/>
            <a:stretch/>
          </p:blipFill>
          <p:spPr>
            <a:xfrm>
              <a:off x="1231042" y="2190223"/>
              <a:ext cx="1519270" cy="79493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6" name="Google Shape;206;p19"/>
          <p:cNvGrpSpPr/>
          <p:nvPr/>
        </p:nvGrpSpPr>
        <p:grpSpPr>
          <a:xfrm>
            <a:off x="9580350" y="6243380"/>
            <a:ext cx="1207770" cy="371475"/>
            <a:chOff x="0" y="0"/>
            <a:chExt cx="1342390" cy="497840"/>
          </a:xfrm>
        </p:grpSpPr>
        <p:pic>
          <p:nvPicPr>
            <p:cNvPr id="207" name="Google Shape;207;p19"/>
            <p:cNvPicPr preferRelativeResize="0"/>
            <p:nvPr/>
          </p:nvPicPr>
          <p:blipFill rotWithShape="1">
            <a:blip r:embed="rId6">
              <a:alphaModFix/>
            </a:blip>
            <a:srcRect t="1" b="25891"/>
            <a:stretch/>
          </p:blipFill>
          <p:spPr>
            <a:xfrm>
              <a:off x="161925" y="0"/>
              <a:ext cx="1032510" cy="190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8" name="Google Shape;208;p1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57150"/>
              <a:ext cx="1342390" cy="4406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639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Export-quality Minerals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2804386" y="5860026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https://www.alamy.com/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7CCD5-DAB6-C449-ECBA-7F3F6552D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73" y="909173"/>
            <a:ext cx="6853084" cy="495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984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639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Regulated Timber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2804386" y="5860026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https://www.gmanetwork.com/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D4E0F-795B-8942-F90C-F37B2AE30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919" y="854429"/>
            <a:ext cx="8996162" cy="5060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301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639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Responsible Fishing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2804386" y="5860026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https://coconuts.co/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54D28-6AB3-8522-3004-5113E1338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87" y="793882"/>
            <a:ext cx="9561455" cy="506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266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639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Fresh </a:t>
            </a:r>
            <a:r>
              <a:rPr lang="en-US" dirty="0" err="1"/>
              <a:t>Livestocks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2804386" y="5860026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https://akf.org.ph/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FDBA1B-9667-1DB5-6EE0-CA95CDCAF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6387" y="909173"/>
            <a:ext cx="8394455" cy="495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929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639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Fresh </a:t>
            </a:r>
            <a:r>
              <a:rPr lang="en-US" dirty="0" err="1"/>
              <a:t>Livestocks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2804386" y="5860026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https://www.gmanetwork.com/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779631-0E8D-0844-4A35-72703C147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679" y="909173"/>
            <a:ext cx="8744641" cy="491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754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795D0-67FA-C44D-5FA3-7D2E65C7A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51" y="2103437"/>
            <a:ext cx="10030832" cy="1325563"/>
          </a:xfrm>
        </p:spPr>
        <p:txBody>
          <a:bodyPr/>
          <a:lstStyle/>
          <a:p>
            <a:pPr algn="ctr"/>
            <a:r>
              <a:rPr lang="en-US" dirty="0"/>
              <a:t>Modern Physical Capital</a:t>
            </a:r>
          </a:p>
        </p:txBody>
      </p:sp>
    </p:spTree>
    <p:extLst>
      <p:ext uri="{BB962C8B-B14F-4D97-AF65-F5344CB8AC3E}">
        <p14:creationId xmlns:p14="http://schemas.microsoft.com/office/powerpoint/2010/main" val="120237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639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Heavy-duty Equipment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2804386" y="5860026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https://www.flickr.com/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3225C9-B20D-F574-67B7-D39B9ED13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539" y="909173"/>
            <a:ext cx="7437158" cy="4960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533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1955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Modernized Machinery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3046771" y="5860026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https://pianormin.wordpress.com/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1635AA-D83B-0015-2E02-1A4482092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845" y="909173"/>
            <a:ext cx="6312310" cy="495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817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71395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Sturdy Bridges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3046770" y="5860026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https://www.youtube.com/</a:t>
            </a:r>
          </a:p>
        </p:txBody>
      </p:sp>
      <p:pic>
        <p:nvPicPr>
          <p:cNvPr id="3" name="Zamboanga Official nahulog sa tulay habang nag inspection">
            <a:hlinkClick r:id="" action="ppaction://media"/>
            <a:extLst>
              <a:ext uri="{FF2B5EF4-FFF2-40B4-BE49-F238E27FC236}">
                <a16:creationId xmlns:a16="http://schemas.microsoft.com/office/drawing/2014/main" id="{BA171D19-FCEA-0BAC-35D6-4896B0119F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825.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3870" y="813884"/>
            <a:ext cx="6784258" cy="5046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11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1955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Accessible Roads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3046771" y="5860026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https://media.philstar.com/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F55825-AD11-DF6E-552C-BC828A975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066489"/>
            <a:ext cx="7620000" cy="479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3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EF86F-F7E9-9E24-C23B-300DCDBAE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 algn="just">
              <a:lnSpc>
                <a:spcPct val="100000"/>
              </a:lnSpc>
              <a:buNone/>
            </a:pPr>
            <a:r>
              <a:rPr lang="en-US" dirty="0"/>
              <a:t>At the end of the lesson, the learners must have:</a:t>
            </a:r>
          </a:p>
          <a:p>
            <a:pPr marL="565150" indent="-514350" algn="just">
              <a:lnSpc>
                <a:spcPct val="100000"/>
              </a:lnSpc>
              <a:buAutoNum type="arabicPeriod"/>
            </a:pPr>
            <a:r>
              <a:rPr lang="en-US" dirty="0"/>
              <a:t>Identified the different indicators and determinants, and components of economic development</a:t>
            </a:r>
          </a:p>
          <a:p>
            <a:pPr marL="565150" indent="-514350" algn="just">
              <a:lnSpc>
                <a:spcPct val="100000"/>
              </a:lnSpc>
              <a:buAutoNum type="arabicPeriod"/>
            </a:pPr>
            <a:r>
              <a:rPr lang="en-US" dirty="0"/>
              <a:t>Examined the current situation of Philippine’s economic development</a:t>
            </a:r>
          </a:p>
          <a:p>
            <a:pPr marL="565150" indent="-514350" algn="just">
              <a:lnSpc>
                <a:spcPct val="100000"/>
              </a:lnSpc>
              <a:buAutoNum type="arabicPeriod"/>
            </a:pPr>
            <a:r>
              <a:rPr lang="en-US" dirty="0"/>
              <a:t>Discussed possible solutions on socio-economic issues the Philippines is facing</a:t>
            </a:r>
          </a:p>
        </p:txBody>
      </p:sp>
    </p:spTree>
    <p:extLst>
      <p:ext uri="{BB962C8B-B14F-4D97-AF65-F5344CB8AC3E}">
        <p14:creationId xmlns:p14="http://schemas.microsoft.com/office/powerpoint/2010/main" val="3707537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795D0-67FA-C44D-5FA3-7D2E65C7A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51" y="2103437"/>
            <a:ext cx="10030832" cy="1325563"/>
          </a:xfrm>
        </p:spPr>
        <p:txBody>
          <a:bodyPr/>
          <a:lstStyle/>
          <a:p>
            <a:pPr algn="ctr"/>
            <a:r>
              <a:rPr lang="en-US" dirty="0"/>
              <a:t>Fair Labor and Human Capital</a:t>
            </a:r>
          </a:p>
        </p:txBody>
      </p:sp>
    </p:spTree>
    <p:extLst>
      <p:ext uri="{BB962C8B-B14F-4D97-AF65-F5344CB8AC3E}">
        <p14:creationId xmlns:p14="http://schemas.microsoft.com/office/powerpoint/2010/main" val="15314499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1955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Contented and Motivated Laborers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3046771" y="5860026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https://www.bworldonline.com/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D41B2-B532-3A24-0796-865EB16D4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93" y="851667"/>
            <a:ext cx="7975414" cy="500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825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1955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Expectation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3046770" y="5860025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https://marketbusinessnews.com/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D9EFF1-09C1-17AE-8145-0456EC34D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630" y="1131861"/>
            <a:ext cx="6196739" cy="466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143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1955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Reality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5C9DBA-EEB4-4360-AAFE-77F2AED287A7}"/>
              </a:ext>
            </a:extLst>
          </p:cNvPr>
          <p:cNvSpPr txBox="1"/>
          <p:nvPr/>
        </p:nvSpPr>
        <p:spPr>
          <a:xfrm>
            <a:off x="3046771" y="5915074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https://www.youtube.com/</a:t>
            </a:r>
          </a:p>
        </p:txBody>
      </p:sp>
      <p:pic>
        <p:nvPicPr>
          <p:cNvPr id="7" name="Sen. Bong Revilla - #16 sa Balota">
            <a:hlinkClick r:id="" action="ppaction://media"/>
            <a:extLst>
              <a:ext uri="{FF2B5EF4-FFF2-40B4-BE49-F238E27FC236}">
                <a16:creationId xmlns:a16="http://schemas.microsoft.com/office/drawing/2014/main" id="{39406A1E-0493-24E2-0559-5CD06AAE890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92" end="2122.734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2969" y="987220"/>
            <a:ext cx="8681884" cy="488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88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2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795D0-67FA-C44D-5FA3-7D2E65C7A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51" y="2103437"/>
            <a:ext cx="10030832" cy="1325563"/>
          </a:xfrm>
        </p:spPr>
        <p:txBody>
          <a:bodyPr/>
          <a:lstStyle/>
          <a:p>
            <a:pPr algn="ctr"/>
            <a:r>
              <a:rPr lang="en-US" dirty="0"/>
              <a:t>Functional Organization</a:t>
            </a:r>
          </a:p>
        </p:txBody>
      </p:sp>
    </p:spTree>
    <p:extLst>
      <p:ext uri="{BB962C8B-B14F-4D97-AF65-F5344CB8AC3E}">
        <p14:creationId xmlns:p14="http://schemas.microsoft.com/office/powerpoint/2010/main" val="2585790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1955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Management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0EA8CF-8854-3759-E820-30BFF9BA2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876899"/>
            <a:ext cx="3642360" cy="24612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D12BFB-F0E1-E101-579D-651151EED57D}"/>
              </a:ext>
            </a:extLst>
          </p:cNvPr>
          <p:cNvSpPr txBox="1"/>
          <p:nvPr/>
        </p:nvSpPr>
        <p:spPr>
          <a:xfrm>
            <a:off x="1179047" y="3282064"/>
            <a:ext cx="23929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http://lfsuplb.weebly.com/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704688-D25B-7F60-C05D-B15ECE643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593" y="935992"/>
            <a:ext cx="3642360" cy="26538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4F757FF-71C0-6B7A-C290-844199F611FC}"/>
              </a:ext>
            </a:extLst>
          </p:cNvPr>
          <p:cNvSpPr txBox="1"/>
          <p:nvPr/>
        </p:nvSpPr>
        <p:spPr>
          <a:xfrm>
            <a:off x="8276964" y="3611800"/>
            <a:ext cx="23317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https://www.philstar.com/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108434-64CC-BE7B-5DA5-5D508DE0C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973" y="3435952"/>
            <a:ext cx="3642361" cy="24612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4BBF82E-E650-F35A-DEDB-8F7721167D8E}"/>
              </a:ext>
            </a:extLst>
          </p:cNvPr>
          <p:cNvSpPr txBox="1"/>
          <p:nvPr/>
        </p:nvSpPr>
        <p:spPr>
          <a:xfrm>
            <a:off x="4507064" y="5897213"/>
            <a:ext cx="17721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https://mb.com.ph/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2883F2-1956-E174-F742-1C187C375A9B}"/>
              </a:ext>
            </a:extLst>
          </p:cNvPr>
          <p:cNvSpPr txBox="1">
            <a:spLocks/>
          </p:cNvSpPr>
          <p:nvPr/>
        </p:nvSpPr>
        <p:spPr>
          <a:xfrm>
            <a:off x="433927" y="4254880"/>
            <a:ext cx="3442441" cy="83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4B05"/>
              </a:buClr>
              <a:buSzPts val="4400"/>
              <a:buFont typeface="League Spartan"/>
              <a:buNone/>
              <a:defRPr sz="4400" b="0" i="0" u="none" strike="noStrike" cap="none">
                <a:solidFill>
                  <a:srgbClr val="0C4B05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Sana all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8362A4E-50B3-D942-DDF0-FFC495D8CD32}"/>
              </a:ext>
            </a:extLst>
          </p:cNvPr>
          <p:cNvSpPr txBox="1">
            <a:spLocks/>
          </p:cNvSpPr>
          <p:nvPr/>
        </p:nvSpPr>
        <p:spPr>
          <a:xfrm>
            <a:off x="7214334" y="4249315"/>
            <a:ext cx="4457000" cy="834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4B05"/>
              </a:buClr>
              <a:buSzPts val="4400"/>
              <a:buFont typeface="League Spartan"/>
              <a:buNone/>
              <a:defRPr sz="4400" b="0" i="0" u="none" strike="noStrike" cap="none">
                <a:solidFill>
                  <a:srgbClr val="0C4B05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well-managed</a:t>
            </a:r>
          </a:p>
        </p:txBody>
      </p:sp>
    </p:spTree>
    <p:extLst>
      <p:ext uri="{BB962C8B-B14F-4D97-AF65-F5344CB8AC3E}">
        <p14:creationId xmlns:p14="http://schemas.microsoft.com/office/powerpoint/2010/main" val="3420795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231955"/>
            <a:ext cx="7154585" cy="834534"/>
          </a:xfrm>
        </p:spPr>
        <p:txBody>
          <a:bodyPr/>
          <a:lstStyle/>
          <a:p>
            <a:pPr algn="ctr"/>
            <a:r>
              <a:rPr lang="en-US" dirty="0"/>
              <a:t>Administration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1366262" y="5831442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https://www.japantimes.co.jp/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D08EB5-8579-FD9C-D2E3-D1E756024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066489"/>
            <a:ext cx="7154584" cy="476495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8D101F2-1203-B197-955F-E3D8FE34B622}"/>
              </a:ext>
            </a:extLst>
          </p:cNvPr>
          <p:cNvSpPr txBox="1">
            <a:spLocks/>
          </p:cNvSpPr>
          <p:nvPr/>
        </p:nvSpPr>
        <p:spPr>
          <a:xfrm>
            <a:off x="8179842" y="2617870"/>
            <a:ext cx="3003478" cy="1622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C4B05"/>
              </a:buClr>
              <a:buSzPts val="4400"/>
              <a:buFont typeface="League Spartan"/>
              <a:buNone/>
              <a:defRPr sz="4400" b="0" i="0" u="none" strike="noStrike" cap="none">
                <a:solidFill>
                  <a:srgbClr val="0C4B05"/>
                </a:solidFill>
                <a:latin typeface="League Spartan"/>
                <a:ea typeface="League Spartan"/>
                <a:cs typeface="League Spartan"/>
                <a:sym typeface="League Sparta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Sana ma-manage</a:t>
            </a:r>
          </a:p>
        </p:txBody>
      </p:sp>
    </p:spTree>
    <p:extLst>
      <p:ext uri="{BB962C8B-B14F-4D97-AF65-F5344CB8AC3E}">
        <p14:creationId xmlns:p14="http://schemas.microsoft.com/office/powerpoint/2010/main" val="622950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795D0-67FA-C44D-5FA3-7D2E65C7A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51" y="2103437"/>
            <a:ext cx="10030832" cy="1325563"/>
          </a:xfrm>
        </p:spPr>
        <p:txBody>
          <a:bodyPr/>
          <a:lstStyle/>
          <a:p>
            <a:pPr algn="ctr"/>
            <a:r>
              <a:rPr lang="en-US" dirty="0"/>
              <a:t>Advanced Technology</a:t>
            </a:r>
          </a:p>
        </p:txBody>
      </p:sp>
    </p:spTree>
    <p:extLst>
      <p:ext uri="{BB962C8B-B14F-4D97-AF65-F5344CB8AC3E}">
        <p14:creationId xmlns:p14="http://schemas.microsoft.com/office/powerpoint/2010/main" val="4016750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1955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Automated Election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3046770" y="5860025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https://philippinerevolution.nu/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A293BC-78FF-F904-DD33-75DFBE450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8117" y="1174139"/>
            <a:ext cx="6915765" cy="457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34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1955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Technology in Education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3046770" y="5860025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https://interaksyon.philstar.com/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80ADD4-C858-773F-BFDB-346E81A64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575" y="1162280"/>
            <a:ext cx="6794850" cy="453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09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Lesson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EF86F-F7E9-9E24-C23B-300DCDBAE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 algn="just">
              <a:lnSpc>
                <a:spcPct val="100000"/>
              </a:lnSpc>
              <a:buNone/>
            </a:pPr>
            <a:r>
              <a:rPr lang="en-US" dirty="0"/>
              <a:t>Land and other Natural Resources</a:t>
            </a:r>
          </a:p>
          <a:p>
            <a:pPr marL="796925" indent="0" algn="just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 Physical Capital</a:t>
            </a:r>
          </a:p>
          <a:p>
            <a:pPr marL="796925" indent="0" algn="just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 Labor and Human Capital</a:t>
            </a:r>
          </a:p>
          <a:p>
            <a:pPr marL="796925" indent="0" algn="just">
              <a:lnSpc>
                <a:spcPct val="100000"/>
              </a:lnSpc>
              <a:buFont typeface="+mj-lt"/>
              <a:buAutoNum type="arabicPeriod"/>
            </a:pPr>
            <a:r>
              <a:rPr lang="en-US" dirty="0"/>
              <a:t> Organization (Management and Administration)</a:t>
            </a:r>
          </a:p>
          <a:p>
            <a:pPr marL="796925" indent="0" algn="just">
              <a:lnSpc>
                <a:spcPct val="100000"/>
              </a:lnSpc>
              <a:buNone/>
            </a:pPr>
            <a:r>
              <a:rPr lang="en-US" dirty="0"/>
              <a:t>4. Technology </a:t>
            </a:r>
          </a:p>
          <a:p>
            <a:pPr marL="1311275" indent="-514350" algn="just">
              <a:lnSpc>
                <a:spcPct val="100000"/>
              </a:lnSpc>
              <a:buFont typeface="+mj-lt"/>
              <a:buAutoNum type="arabicPeriod" startAt="5"/>
            </a:pPr>
            <a:r>
              <a:rPr lang="en-US" dirty="0"/>
              <a:t>Scale (Capacity of Economy, Structural Change)</a:t>
            </a:r>
          </a:p>
          <a:p>
            <a:pPr marL="796925" indent="0" algn="just">
              <a:lnSpc>
                <a:spcPct val="100000"/>
              </a:lnSpc>
              <a:buNone/>
            </a:pPr>
            <a:endParaRPr lang="en-US" dirty="0"/>
          </a:p>
          <a:p>
            <a:pPr marL="796925" indent="0" algn="just">
              <a:lnSpc>
                <a:spcPct val="100000"/>
              </a:lnSpc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81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795D0-67FA-C44D-5FA3-7D2E65C7A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51" y="2103437"/>
            <a:ext cx="10030832" cy="1325563"/>
          </a:xfrm>
        </p:spPr>
        <p:txBody>
          <a:bodyPr/>
          <a:lstStyle/>
          <a:p>
            <a:pPr algn="ctr"/>
            <a:r>
              <a:rPr lang="en-US" dirty="0"/>
              <a:t>Scale</a:t>
            </a:r>
            <a:br>
              <a:rPr lang="en-US" dirty="0"/>
            </a:br>
            <a:r>
              <a:rPr lang="en-US" dirty="0"/>
              <a:t>(Economic Capacity, Structural Change)</a:t>
            </a:r>
          </a:p>
        </p:txBody>
      </p:sp>
    </p:spTree>
    <p:extLst>
      <p:ext uri="{BB962C8B-B14F-4D97-AF65-F5344CB8AC3E}">
        <p14:creationId xmlns:p14="http://schemas.microsoft.com/office/powerpoint/2010/main" val="2966280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1955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Economic Capacity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3046770" y="5860025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https://www.bloomberg.com/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340A9-323B-A8EB-C664-2C5DA8C34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574" y="1052129"/>
            <a:ext cx="7778849" cy="475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31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115163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Structural Change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2804385" y="5908303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https://twitter.com/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43D24-D014-E9BE-32F0-FFD499E68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075" y="949697"/>
            <a:ext cx="7423079" cy="4958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81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D5D54-BF2A-D0ED-7D21-614962721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584" y="2103437"/>
            <a:ext cx="10030832" cy="1325563"/>
          </a:xfrm>
        </p:spPr>
        <p:txBody>
          <a:bodyPr/>
          <a:lstStyle/>
          <a:p>
            <a:pPr algn="ctr"/>
            <a:r>
              <a:rPr lang="en-US" dirty="0"/>
              <a:t>Indicators and Determinants of Economic Development</a:t>
            </a:r>
          </a:p>
        </p:txBody>
      </p:sp>
    </p:spTree>
    <p:extLst>
      <p:ext uri="{BB962C8B-B14F-4D97-AF65-F5344CB8AC3E}">
        <p14:creationId xmlns:p14="http://schemas.microsoft.com/office/powerpoint/2010/main" val="6802132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584" y="115163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Healthy Citizens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2804385" y="5908303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https://www.sandiegouniontribune.com/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C2D80F-15ED-E714-74EF-86F974CA9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302" y="924221"/>
            <a:ext cx="3797396" cy="498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686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584" y="115163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Nutritious Food Products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2804385" y="5908303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https://mealofthedaydoc.wordpress.com/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F15077-E074-7E4D-C6D8-8E45AA357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879103"/>
            <a:ext cx="8940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992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584" y="115163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Impactful 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3046770" y="5900626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https://twitter.com/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A4A4C7-21AC-56F2-6C21-C029ED22F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590" y="795809"/>
            <a:ext cx="5104817" cy="510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386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584" y="115163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Stable Income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3046769" y="6010452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https://9gag.com/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346317-E7B2-1B9A-FAA6-241811CD5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0708" y="839871"/>
            <a:ext cx="5170581" cy="517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876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584" y="115163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Increased Consumption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3046770" y="5900626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https://www.megabites.com.ph/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EEB89C-7D7A-8910-2599-2529FDC5C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537" y="871426"/>
            <a:ext cx="8572923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034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584" y="115163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High Employment Rate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3046770" y="5900626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https://www.instagram.com/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97EBCB-0F79-B80E-1350-4A6C57163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53" t="16113" r="39758" b="5354"/>
          <a:stretch/>
        </p:blipFill>
        <p:spPr>
          <a:xfrm>
            <a:off x="3512020" y="949697"/>
            <a:ext cx="5167957" cy="495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48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Lesson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EF86F-F7E9-9E24-C23B-300DCDBAE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5938" indent="0" algn="just">
              <a:lnSpc>
                <a:spcPct val="100000"/>
              </a:lnSpc>
              <a:buNone/>
            </a:pPr>
            <a:r>
              <a:rPr lang="en-US" dirty="0"/>
              <a:t>Indicators and Determinants</a:t>
            </a:r>
          </a:p>
          <a:p>
            <a:pPr marL="50800" indent="0" algn="just">
              <a:lnSpc>
                <a:spcPct val="100000"/>
              </a:lnSpc>
              <a:buNone/>
            </a:pPr>
            <a:r>
              <a:rPr lang="en-US" dirty="0"/>
              <a:t>	1. Health and Nutrition</a:t>
            </a:r>
          </a:p>
          <a:p>
            <a:pPr marL="50800" indent="0" algn="just">
              <a:lnSpc>
                <a:spcPct val="100000"/>
              </a:lnSpc>
              <a:buNone/>
            </a:pPr>
            <a:r>
              <a:rPr lang="en-US" dirty="0"/>
              <a:t>	2. Learning</a:t>
            </a:r>
          </a:p>
          <a:p>
            <a:pPr marL="50800" indent="0" algn="just">
              <a:lnSpc>
                <a:spcPct val="100000"/>
              </a:lnSpc>
              <a:buNone/>
            </a:pPr>
            <a:r>
              <a:rPr lang="en-US" dirty="0"/>
              <a:t>	3. Income and Consumption</a:t>
            </a:r>
          </a:p>
          <a:p>
            <a:pPr marL="50800" indent="0" algn="just">
              <a:lnSpc>
                <a:spcPct val="100000"/>
              </a:lnSpc>
              <a:buNone/>
            </a:pPr>
            <a:r>
              <a:rPr lang="en-US" dirty="0"/>
              <a:t>	4. Employment</a:t>
            </a:r>
          </a:p>
          <a:p>
            <a:pPr marL="50800" indent="0" algn="just">
              <a:lnSpc>
                <a:spcPct val="100000"/>
              </a:lnSpc>
              <a:buNone/>
            </a:pPr>
            <a:r>
              <a:rPr lang="en-US" dirty="0"/>
              <a:t>	5. Housing and Utilities</a:t>
            </a:r>
          </a:p>
        </p:txBody>
      </p:sp>
    </p:spTree>
    <p:extLst>
      <p:ext uri="{BB962C8B-B14F-4D97-AF65-F5344CB8AC3E}">
        <p14:creationId xmlns:p14="http://schemas.microsoft.com/office/powerpoint/2010/main" val="36427026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584" y="115163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Adequate Housing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3046770" y="5900626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https://pulitzercenter.org/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B82661-F5C2-8398-E06A-D709FB612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976" y="841929"/>
            <a:ext cx="7588046" cy="505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390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584" y="115163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Accessible Utilities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3046770" y="5900626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https://engineerdee.com/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180E65-1AF4-C7D1-2887-CAE1D4016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944" y="949697"/>
            <a:ext cx="8522110" cy="495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19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584" y="115163"/>
            <a:ext cx="10030832" cy="834534"/>
          </a:xfrm>
        </p:spPr>
        <p:txBody>
          <a:bodyPr/>
          <a:lstStyle/>
          <a:p>
            <a:pPr algn="ctr"/>
            <a:r>
              <a:rPr lang="en-US"/>
              <a:t>Sufficient Water Supply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3046770" y="5900626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https://www.engineeringforchange.org/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D5CD5-001C-31E9-AC01-759008194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658" y="921816"/>
            <a:ext cx="9354681" cy="4978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070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584" y="115163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Safe Public Safety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3046770" y="5900626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https://newsinfo.inquirer.net/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6D5BA2-4BA4-88FB-BD8E-E269F695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534" y="949697"/>
            <a:ext cx="4950929" cy="495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7290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584" y="115163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Dynamic Political Values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3046770" y="5900626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https://twitter.com/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93AD57-BA58-0897-9775-FE3381A841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037" y="862144"/>
            <a:ext cx="5279923" cy="512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137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584" y="115163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Equity in Social Mobility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3046770" y="5900626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https://foodphilippines.com/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E9BBEC-B0D5-EC28-056F-5048F2816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376" y="798461"/>
            <a:ext cx="7653248" cy="510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82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584" y="115163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If this is the Philippines’ forecast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3046770" y="5900626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https://creativityprop.com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71A953-0A11-9A68-D4EF-DAFC191B8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491" y="825910"/>
            <a:ext cx="4131015" cy="507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4328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584" y="115163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Why do they leave?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3046770" y="5900626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https://creativityprop.com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28FFF6-D284-57DF-82FF-1CD60FA5C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817" y="934999"/>
            <a:ext cx="7452363" cy="496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126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584" y="115163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How do they live?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3046770" y="5900626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https://www.manilatimes.net/</a:t>
            </a:r>
          </a:p>
        </p:txBody>
      </p:sp>
      <p:pic>
        <p:nvPicPr>
          <p:cNvPr id="3" name="Content Placeholder 11">
            <a:extLst>
              <a:ext uri="{FF2B5EF4-FFF2-40B4-BE49-F238E27FC236}">
                <a16:creationId xmlns:a16="http://schemas.microsoft.com/office/drawing/2014/main" id="{69744013-2296-6121-9B84-4EC11973A7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347" y="949697"/>
            <a:ext cx="7153304" cy="49059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666988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584" y="115163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Any suggestions?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3046770" y="5900626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https://stock.adobe.com/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62ACD0-4D73-7D15-7EED-AD335796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976" y="1278334"/>
            <a:ext cx="6440048" cy="447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43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Lesson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EF86F-F7E9-9E24-C23B-300DCDBAED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5938" indent="0" algn="just">
              <a:lnSpc>
                <a:spcPct val="100000"/>
              </a:lnSpc>
              <a:buNone/>
            </a:pPr>
            <a:r>
              <a:rPr lang="en-US" dirty="0"/>
              <a:t>Indicators and Determinants</a:t>
            </a:r>
          </a:p>
          <a:p>
            <a:pPr marL="50800" indent="0" algn="just">
              <a:lnSpc>
                <a:spcPct val="100000"/>
              </a:lnSpc>
              <a:buNone/>
            </a:pPr>
            <a:r>
              <a:rPr lang="en-US" dirty="0"/>
              <a:t>	4. Public Safety</a:t>
            </a:r>
          </a:p>
          <a:p>
            <a:pPr marL="50800" indent="0" algn="just">
              <a:lnSpc>
                <a:spcPct val="100000"/>
              </a:lnSpc>
              <a:buNone/>
            </a:pPr>
            <a:r>
              <a:rPr lang="en-US" dirty="0"/>
              <a:t>	5. Political Values</a:t>
            </a:r>
          </a:p>
          <a:p>
            <a:pPr marL="50800" indent="0" algn="just">
              <a:lnSpc>
                <a:spcPct val="100000"/>
              </a:lnSpc>
              <a:buNone/>
            </a:pPr>
            <a:r>
              <a:rPr lang="en-US" dirty="0"/>
              <a:t>	6. Social Mobility</a:t>
            </a:r>
          </a:p>
        </p:txBody>
      </p:sp>
    </p:spTree>
    <p:extLst>
      <p:ext uri="{BB962C8B-B14F-4D97-AF65-F5344CB8AC3E}">
        <p14:creationId xmlns:p14="http://schemas.microsoft.com/office/powerpoint/2010/main" val="42051117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584" y="1144262"/>
            <a:ext cx="10030832" cy="834534"/>
          </a:xfrm>
        </p:spPr>
        <p:txBody>
          <a:bodyPr/>
          <a:lstStyle/>
          <a:p>
            <a:pPr algn="ctr"/>
            <a:r>
              <a:rPr lang="en-US" dirty="0"/>
              <a:t>Dong </a:t>
            </a:r>
            <a:r>
              <a:rPr lang="en-US" dirty="0" err="1"/>
              <a:t>Abay</a:t>
            </a:r>
            <a:r>
              <a:rPr lang="en-US" dirty="0"/>
              <a:t> once said: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3046770" y="5900626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https://www.youtube.com/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7E3D3B-94F7-A79A-24EC-DAFA7B724B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3" t="42647" r="13630" b="40711"/>
          <a:stretch/>
        </p:blipFill>
        <p:spPr>
          <a:xfrm>
            <a:off x="1080584" y="3007894"/>
            <a:ext cx="9571703" cy="834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D0F4F1-A7B5-BDD1-7AA6-E3BCB03D8FE8}"/>
              </a:ext>
            </a:extLst>
          </p:cNvPr>
          <p:cNvSpPr txBox="1"/>
          <p:nvPr/>
        </p:nvSpPr>
        <p:spPr>
          <a:xfrm>
            <a:off x="6766088" y="3842429"/>
            <a:ext cx="45164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i="1" dirty="0"/>
              <a:t>Mateo </a:t>
            </a:r>
            <a:r>
              <a:rPr lang="en-US" sz="2000" i="1" dirty="0" err="1"/>
              <a:t>Singko</a:t>
            </a:r>
            <a:r>
              <a:rPr lang="en-US" sz="2000" i="1" dirty="0"/>
              <a:t> by Dong </a:t>
            </a:r>
            <a:r>
              <a:rPr lang="en-US" sz="2000" i="1" dirty="0" err="1"/>
              <a:t>Abay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827369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0584" y="2103437"/>
            <a:ext cx="10030832" cy="1325563"/>
          </a:xfrm>
        </p:spPr>
        <p:txBody>
          <a:bodyPr/>
          <a:lstStyle/>
          <a:p>
            <a:pPr algn="ctr"/>
            <a:r>
              <a:rPr lang="en-US" dirty="0"/>
              <a:t>Components of Economic Development</a:t>
            </a:r>
          </a:p>
        </p:txBody>
      </p:sp>
    </p:spTree>
    <p:extLst>
      <p:ext uri="{BB962C8B-B14F-4D97-AF65-F5344CB8AC3E}">
        <p14:creationId xmlns:p14="http://schemas.microsoft.com/office/powerpoint/2010/main" val="3234713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795D0-67FA-C44D-5FA3-7D2E65C7A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51" y="2103437"/>
            <a:ext cx="10030832" cy="1325563"/>
          </a:xfrm>
        </p:spPr>
        <p:txBody>
          <a:bodyPr/>
          <a:lstStyle/>
          <a:p>
            <a:pPr algn="ctr"/>
            <a:r>
              <a:rPr lang="en-US" dirty="0"/>
              <a:t>Abundant Natural Resources</a:t>
            </a:r>
          </a:p>
        </p:txBody>
      </p:sp>
    </p:spTree>
    <p:extLst>
      <p:ext uri="{BB962C8B-B14F-4D97-AF65-F5344CB8AC3E}">
        <p14:creationId xmlns:p14="http://schemas.microsoft.com/office/powerpoint/2010/main" val="4197507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639"/>
            <a:ext cx="10030832" cy="1183890"/>
          </a:xfrm>
        </p:spPr>
        <p:txBody>
          <a:bodyPr/>
          <a:lstStyle/>
          <a:p>
            <a:pPr algn="ctr"/>
            <a:r>
              <a:rPr lang="en-US" dirty="0"/>
              <a:t>Sufficient Palay Supply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2804386" y="5860026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https://twitter.com/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7487BC-8FCF-9624-FC63-BE4D2783A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653" y="947584"/>
            <a:ext cx="6549923" cy="491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57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3BBD-4F1F-4BBD-D88D-7F4BB482F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639"/>
            <a:ext cx="10030832" cy="1183890"/>
          </a:xfrm>
        </p:spPr>
        <p:txBody>
          <a:bodyPr/>
          <a:lstStyle/>
          <a:p>
            <a:pPr algn="ctr"/>
            <a:r>
              <a:rPr lang="en-US" dirty="0"/>
              <a:t>Affordable Rice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2243E4-C277-B12B-B7EE-997CAEBACBBE}"/>
              </a:ext>
            </a:extLst>
          </p:cNvPr>
          <p:cNvSpPr txBox="1"/>
          <p:nvPr/>
        </p:nvSpPr>
        <p:spPr>
          <a:xfrm>
            <a:off x="2804386" y="5860026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https://newsinfo.inquirer.net/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02707D-BD11-A602-02EF-6D0129238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369" y="1038799"/>
            <a:ext cx="8498492" cy="4780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802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4226</TotalTime>
  <Words>579</Words>
  <Application>Microsoft Office PowerPoint</Application>
  <PresentationFormat>Widescreen</PresentationFormat>
  <Paragraphs>114</Paragraphs>
  <Slides>51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League Spartan</vt:lpstr>
      <vt:lpstr>Lato Light</vt:lpstr>
      <vt:lpstr>arial</vt:lpstr>
      <vt:lpstr>Google Sans</vt:lpstr>
      <vt:lpstr>Calibri</vt:lpstr>
      <vt:lpstr>arial</vt:lpstr>
      <vt:lpstr>Garamond</vt:lpstr>
      <vt:lpstr>Office Theme</vt:lpstr>
      <vt:lpstr>PowerPoint Presentation</vt:lpstr>
      <vt:lpstr>Learning Objectives</vt:lpstr>
      <vt:lpstr>Lesson Outline</vt:lpstr>
      <vt:lpstr>Lesson Outline</vt:lpstr>
      <vt:lpstr>Lesson Outline</vt:lpstr>
      <vt:lpstr>Components of Economic Development</vt:lpstr>
      <vt:lpstr>Abundant Natural Resources</vt:lpstr>
      <vt:lpstr>Sufficient Palay Supply</vt:lpstr>
      <vt:lpstr>Affordable Rice</vt:lpstr>
      <vt:lpstr>Export-quality Minerals</vt:lpstr>
      <vt:lpstr>Regulated Timber</vt:lpstr>
      <vt:lpstr>Responsible Fishing</vt:lpstr>
      <vt:lpstr>Fresh Livestocks</vt:lpstr>
      <vt:lpstr>Fresh Livestocks</vt:lpstr>
      <vt:lpstr>Modern Physical Capital</vt:lpstr>
      <vt:lpstr>Heavy-duty Equipment</vt:lpstr>
      <vt:lpstr>Modernized Machinery</vt:lpstr>
      <vt:lpstr>Sturdy Bridges</vt:lpstr>
      <vt:lpstr>Accessible Roads</vt:lpstr>
      <vt:lpstr>Fair Labor and Human Capital</vt:lpstr>
      <vt:lpstr>Contented and Motivated Laborers</vt:lpstr>
      <vt:lpstr>Expectation</vt:lpstr>
      <vt:lpstr>Reality</vt:lpstr>
      <vt:lpstr>Functional Organization</vt:lpstr>
      <vt:lpstr>Management</vt:lpstr>
      <vt:lpstr>Administration</vt:lpstr>
      <vt:lpstr>Advanced Technology</vt:lpstr>
      <vt:lpstr>Automated Election</vt:lpstr>
      <vt:lpstr>Technology in Education</vt:lpstr>
      <vt:lpstr>Scale (Economic Capacity, Structural Change)</vt:lpstr>
      <vt:lpstr>Economic Capacity</vt:lpstr>
      <vt:lpstr>Structural Change</vt:lpstr>
      <vt:lpstr>Indicators and Determinants of Economic Development</vt:lpstr>
      <vt:lpstr>Healthy Citizens</vt:lpstr>
      <vt:lpstr>Nutritious Food Products</vt:lpstr>
      <vt:lpstr>Impactful Learning</vt:lpstr>
      <vt:lpstr>Stable Income</vt:lpstr>
      <vt:lpstr>Increased Consumption</vt:lpstr>
      <vt:lpstr>High Employment Rate</vt:lpstr>
      <vt:lpstr>Adequate Housing</vt:lpstr>
      <vt:lpstr>Accessible Utilities</vt:lpstr>
      <vt:lpstr>Sufficient Water Supply</vt:lpstr>
      <vt:lpstr>Safe Public Safety</vt:lpstr>
      <vt:lpstr>Dynamic Political Values</vt:lpstr>
      <vt:lpstr>Equity in Social Mobility</vt:lpstr>
      <vt:lpstr>If this is the Philippines’ forecast</vt:lpstr>
      <vt:lpstr>Why do they leave?</vt:lpstr>
      <vt:lpstr>How do they live?</vt:lpstr>
      <vt:lpstr>Any suggestions?</vt:lpstr>
      <vt:lpstr>Dong Abay once said: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RYAN ROI B. DOMINGO</dc:creator>
  <cp:lastModifiedBy>elljohnr.pula@gmail.com</cp:lastModifiedBy>
  <cp:revision>30</cp:revision>
  <dcterms:created xsi:type="dcterms:W3CDTF">2020-06-20T03:52:01Z</dcterms:created>
  <dcterms:modified xsi:type="dcterms:W3CDTF">2025-04-06T11:48:06Z</dcterms:modified>
</cp:coreProperties>
</file>